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64" r:id="rId4"/>
    <p:sldId id="265" r:id="rId5"/>
    <p:sldId id="268" r:id="rId6"/>
    <p:sldId id="267" r:id="rId7"/>
    <p:sldId id="269" r:id="rId8"/>
    <p:sldId id="270" r:id="rId9"/>
    <p:sldId id="272" r:id="rId10"/>
    <p:sldId id="273" r:id="rId11"/>
    <p:sldId id="274" r:id="rId12"/>
    <p:sldId id="275" r:id="rId13"/>
    <p:sldId id="27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9"/>
    <p:restoredTop sz="94690"/>
  </p:normalViewPr>
  <p:slideViewPr>
    <p:cSldViewPr snapToGrid="0">
      <p:cViewPr>
        <p:scale>
          <a:sx n="100" d="100"/>
          <a:sy n="100" d="100"/>
        </p:scale>
        <p:origin x="704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22D7C0-42D3-E74B-9170-47547125D3FF}" type="datetimeFigureOut">
              <a:rPr kumimoji="1" lang="zh-CN" altLang="en-US" smtClean="0"/>
              <a:t>2025/12/1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72FF22-4E5A-1345-B751-526277EBD4F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51211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72FF22-4E5A-1345-B751-526277EBD4F3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8515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05323-0CFC-E66E-223B-AC45DDF06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AE20F87-9869-2D6A-96B1-3D3173977A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5963387-9B68-98E0-A011-196A33C0DE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52FB43-E880-BCCF-31D3-D8A36B2887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72FF22-4E5A-1345-B751-526277EBD4F3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1390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F68CD9-7AE0-6ACE-358F-E524FB244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CA63795-D764-D5DD-71B4-4EE4C47EA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7CAEBC-4E93-59B8-139B-1476EB5DD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3288D9-3780-D2B3-EB08-1272DD0DF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CE5829-4CC6-EFAE-CFC9-29085490B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966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C452E5-FCA6-934A-3046-541150676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468E89-FC5D-727C-F180-89779EE7CE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D58756-C692-B99E-5916-C19A93B1C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8B9CB-1946-3AC4-D9FA-33F430655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B25A33-30C2-0746-0E02-FE49BE996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5510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7CD348E-6B07-961D-F588-7088BBB260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FAB20-F662-FFD9-414E-9D307310AE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B691DE-8114-0077-935A-0E34D5077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C54907-D4C5-A21F-EA94-8A2B4A26A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E4197B-974D-B20B-9D81-28F34B6E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2947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702235-4E48-641B-477E-01BB8D3F2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EFE465-59F5-8A53-262A-27FED0EBF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5C4A99-CA5E-241B-E270-3BC2BE330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2DD96A-434A-98FC-73B7-CF4C324B9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A126D1-F309-D1B5-9476-2748758E7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5918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F1EBD0-6910-98F7-FD22-8BA497276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0BB40A-0F3B-2956-3C16-A29128CF9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C439BD-D202-CF10-93FE-4D942D787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22908D-42D2-35B8-0843-21717FE57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6B88C5-2055-505D-44D0-4B8E032F4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8005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AF6CE0-A69D-B40E-E092-AF4876C75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02C205-5580-1A43-2144-DFF5B53C67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82C4098-54A5-3C0A-C8C4-F2BCAE401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7CC033-6EE6-7D72-A1FD-14FD425FB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5F5DBAE-155D-A142-5FA6-107FB8606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003464-6A56-A573-5E20-3718BB0FB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7689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17460D-37B7-A5A6-2F70-139FC0553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72E759-3FC7-7534-9E4B-BD7A28734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EB6F677-6ABC-F741-7C10-813FAFF0F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B2C60E-80DC-E2E3-C134-5F5402F278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7BDC536-BE1D-C9DB-E107-DB47A2BE39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A7C635B-CBAC-5969-85FA-AD78FB926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412BD43-8098-653A-1616-883C5A94C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2B0F7FE-447F-14DC-EFC9-4DFC59B08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6597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E31C4C-6F5F-1DA8-65B6-DA6292D7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942475-0B76-77CC-934A-5EF6FA4EC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F02B5DF-6DE2-3335-D804-3E0D8706B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8D6E9E5-72DB-07F3-6F00-BED0F04C5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9488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94CBF08-18BD-9D63-6F47-B394FE21D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6F88AB4-B54F-171E-75E8-7C7F1D1A2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8B0D78-0D9D-D730-19CE-2F9E3BD23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0497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B04A03-AD42-2A24-EFD6-7D1CE354F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C64CAD-F55B-77FE-0066-42431AA3E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9336B5-D1E2-5BD7-60A8-23936710E2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51A53DB-BD43-5AD6-04CD-9C23DE45A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2372F29-D31F-2D0E-E23A-10BB198AD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07F0FDB-5C73-64FA-9524-DF34A3B6D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0131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C1CCC3-ABBA-6B78-7B3F-78EC64F61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B401626-3553-07E8-43BF-A7B767EB3D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810B8DD-6E55-8FDE-FA67-0CE20B65A1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6EADFB-CF06-B958-65EA-ABDDC9428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B19C96-BA96-5D09-8998-87790A7BE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B9BD23-7CC2-17BF-778C-981077C61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52248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6051F4C-370A-4C0F-0689-7309461A8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9BEE9F-D98B-D9CF-06D0-7B5CD9662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8B95A0-42EF-359F-AEDA-67DCEF543F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5EF777-907E-5148-A661-43A767CD1735}" type="datetimeFigureOut">
              <a:rPr kumimoji="1" lang="zh-CN" altLang="en-US" smtClean="0"/>
              <a:t>2025/11/16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D4D8A5-3FE8-C80A-D476-FD37250639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F2B505-8E7E-25F0-5105-1DD39BEAC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C9B553-65C5-3D48-801A-CC902A51C3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600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图片包含 玩具, 乐高, 室内, 桌子&#10;&#10;AI 生成的内容可能不正确。">
            <a:extLst>
              <a:ext uri="{FF2B5EF4-FFF2-40B4-BE49-F238E27FC236}">
                <a16:creationId xmlns:a16="http://schemas.microsoft.com/office/drawing/2014/main" id="{092F625B-2A05-F6BA-9B5F-F1FE4474BD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643"/>
          <a:stretch>
            <a:fillRect/>
          </a:stretch>
        </p:blipFill>
        <p:spPr>
          <a:xfrm>
            <a:off x="-3048" y="-5776"/>
            <a:ext cx="12191999" cy="6857990"/>
          </a:xfrm>
          <a:prstGeom prst="rect">
            <a:avLst/>
          </a:prstGeom>
          <a:gradFill>
            <a:gsLst>
              <a:gs pos="0">
                <a:schemeClr val="bg2">
                  <a:lumMod val="90000"/>
                </a:schemeClr>
              </a:gs>
              <a:gs pos="100000">
                <a:schemeClr val="tx1">
                  <a:lumMod val="85000"/>
                  <a:lumOff val="15000"/>
                  <a:alpha val="60000"/>
                </a:schemeClr>
              </a:gs>
            </a:gsLst>
            <a:lin ang="0" scaled="0"/>
          </a:gradFill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 descr="图片包含 玩具, 乐高, 室内, 桌子&#10;&#10;AI 生成的内容可能不正确。">
            <a:extLst>
              <a:ext uri="{FF2B5EF4-FFF2-40B4-BE49-F238E27FC236}">
                <a16:creationId xmlns:a16="http://schemas.microsoft.com/office/drawing/2014/main" id="{827DE67F-8645-2A6B-E67F-6249E51A7F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643"/>
          <a:stretch>
            <a:fillRect/>
          </a:stretch>
        </p:blipFill>
        <p:spPr>
          <a:xfrm>
            <a:off x="-3175" y="-20580"/>
            <a:ext cx="12191999" cy="6857990"/>
          </a:xfrm>
          <a:prstGeom prst="rect">
            <a:avLst/>
          </a:prstGeom>
          <a:gradFill>
            <a:gsLst>
              <a:gs pos="0">
                <a:schemeClr val="bg2">
                  <a:lumMod val="90000"/>
                </a:schemeClr>
              </a:gs>
              <a:gs pos="100000">
                <a:schemeClr val="tx1">
                  <a:lumMod val="85000"/>
                  <a:lumOff val="15000"/>
                  <a:alpha val="60000"/>
                </a:schemeClr>
              </a:gs>
            </a:gsLst>
            <a:lin ang="0" scaled="0"/>
          </a:gradFill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DBFA329-8BDC-14EF-6365-39DE1F402E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4598" y="1192782"/>
            <a:ext cx="10015220" cy="201827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zh-CN" sz="6600" b="1" i="0" dirty="0">
                <a:solidFill>
                  <a:schemeClr val="bg1"/>
                </a:solidFill>
                <a:effectLst/>
                <a:highlight>
                  <a:srgbClr val="808080"/>
                </a:highlight>
                <a:latin typeface="-apple-system"/>
              </a:rPr>
              <a:t>Minimum Warehouse and Transportation Cost </a:t>
            </a:r>
            <a:endParaRPr kumimoji="1" lang="zh-CN" altLang="en-US" sz="6600" dirty="0"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B94624D-742D-EAB0-273C-E7C6A7882B66}"/>
              </a:ext>
            </a:extLst>
          </p:cNvPr>
          <p:cNvSpPr txBox="1"/>
          <p:nvPr/>
        </p:nvSpPr>
        <p:spPr>
          <a:xfrm>
            <a:off x="7964163" y="6482882"/>
            <a:ext cx="400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https://</a:t>
            </a:r>
            <a:r>
              <a:rPr kumimoji="1" lang="en-US" altLang="zh-CN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www.boxful.com.tw</a:t>
            </a:r>
            <a:r>
              <a:rPr kumimoji="1" lang="en-US" altLang="zh-C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/blog/</a:t>
            </a:r>
            <a:r>
              <a:rPr kumimoji="1" lang="zh-CN" alt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倉儲</a:t>
            </a:r>
            <a:r>
              <a:rPr kumimoji="1" lang="en-US" altLang="zh-C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/</a:t>
            </a:r>
            <a:endParaRPr kumimoji="1" lang="zh-CN" alt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8" name="Group 1">
            <a:extLst>
              <a:ext uri="{FF2B5EF4-FFF2-40B4-BE49-F238E27FC236}">
                <a16:creationId xmlns:a16="http://schemas.microsoft.com/office/drawing/2014/main" id="{4DAAF6D1-E7FE-B677-ABCD-1944B0B882DD}"/>
              </a:ext>
            </a:extLst>
          </p:cNvPr>
          <p:cNvGrpSpPr/>
          <p:nvPr/>
        </p:nvGrpSpPr>
        <p:grpSpPr>
          <a:xfrm>
            <a:off x="-6223" y="4447229"/>
            <a:ext cx="12188824" cy="2008164"/>
            <a:chOff x="1" y="3429000"/>
            <a:chExt cx="12188824" cy="2008164"/>
          </a:xfrm>
        </p:grpSpPr>
        <p:sp>
          <p:nvSpPr>
            <p:cNvPr id="9" name="Rectangle 5">
              <a:extLst>
                <a:ext uri="{FF2B5EF4-FFF2-40B4-BE49-F238E27FC236}">
                  <a16:creationId xmlns:a16="http://schemas.microsoft.com/office/drawing/2014/main" id="{BCE69083-8FE8-A278-90E9-AE1BCCA125DE}"/>
                </a:ext>
              </a:extLst>
            </p:cNvPr>
            <p:cNvSpPr/>
            <p:nvPr/>
          </p:nvSpPr>
          <p:spPr>
            <a:xfrm>
              <a:off x="1" y="3429000"/>
              <a:ext cx="12188824" cy="2008164"/>
            </a:xfrm>
            <a:prstGeom prst="rect">
              <a:avLst/>
            </a:prstGeom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85000"/>
                    <a:lumOff val="15000"/>
                    <a:alpha val="60000"/>
                  </a:schemeClr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" name="Straight Connector 9">
              <a:extLst>
                <a:ext uri="{FF2B5EF4-FFF2-40B4-BE49-F238E27FC236}">
                  <a16:creationId xmlns:a16="http://schemas.microsoft.com/office/drawing/2014/main" id="{1A82E2C8-A8EE-B1F2-9166-7653E89CB034}"/>
                </a:ext>
              </a:extLst>
            </p:cNvPr>
            <p:cNvCxnSpPr/>
            <p:nvPr/>
          </p:nvCxnSpPr>
          <p:spPr>
            <a:xfrm>
              <a:off x="6094413" y="3613798"/>
              <a:ext cx="0" cy="1638568"/>
            </a:xfrm>
            <a:prstGeom prst="line">
              <a:avLst/>
            </a:prstGeom>
            <a:ln>
              <a:solidFill>
                <a:srgbClr val="CFB87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8876EAC9-A919-F0D7-8633-6B80AF443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3713" y="3847279"/>
              <a:ext cx="5013790" cy="1171607"/>
            </a:xfrm>
            <a:prstGeom prst="rect">
              <a:avLst/>
            </a:prstGeom>
          </p:spPr>
        </p:pic>
      </p:grpSp>
      <p:sp>
        <p:nvSpPr>
          <p:cNvPr id="21" name="Subtitle 2">
            <a:extLst>
              <a:ext uri="{FF2B5EF4-FFF2-40B4-BE49-F238E27FC236}">
                <a16:creationId xmlns:a16="http://schemas.microsoft.com/office/drawing/2014/main" id="{3CD70229-6C68-D43E-5F55-6A271DAF2BE7}"/>
              </a:ext>
            </a:extLst>
          </p:cNvPr>
          <p:cNvSpPr txBox="1">
            <a:spLocks/>
          </p:cNvSpPr>
          <p:nvPr/>
        </p:nvSpPr>
        <p:spPr>
          <a:xfrm>
            <a:off x="6382208" y="4847751"/>
            <a:ext cx="5307012" cy="1255827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Clr>
                <a:srgbClr val="A49566"/>
              </a:buClr>
              <a:buSzPct val="90000"/>
              <a:buFont typeface="Meiryo" charset="-128"/>
              <a:buNone/>
              <a:defRPr sz="3200" kern="1200">
                <a:solidFill>
                  <a:srgbClr val="A49566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rgbClr val="A49566"/>
              </a:buClr>
              <a:buSzPct val="90000"/>
              <a:buFont typeface="Meiryo" charset="-128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rgbClr val="A49566"/>
              </a:buClr>
              <a:buSzPct val="90000"/>
              <a:buFont typeface="Meiryo" charset="-128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rgbClr val="A49566"/>
              </a:buClr>
              <a:buSzPct val="90000"/>
              <a:buFont typeface="Meiryo" charset="-128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Clr>
                <a:srgbClr val="A49566"/>
              </a:buClr>
              <a:buSzPct val="90000"/>
              <a:buFont typeface="Meiryo" charset="-128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300"/>
              </a:spcBef>
            </a:pPr>
            <a:fld id="{A25A27A6-FC8C-524C-8CC8-1443E2035953}" type="datetime4">
              <a:rPr lang="en-US" sz="2000" b="1" smtClean="0">
                <a:solidFill>
                  <a:srgbClr val="CFB87C"/>
                </a:solidFill>
                <a:latin typeface="Helvetica"/>
                <a:cs typeface="Helvetica"/>
              </a:rPr>
              <a:pPr algn="l">
                <a:spcBef>
                  <a:spcPts val="300"/>
                </a:spcBef>
              </a:pPr>
              <a:t>December 1, 2025</a:t>
            </a:fld>
            <a:endParaRPr lang="en-US" sz="2000" b="1" dirty="0">
              <a:solidFill>
                <a:srgbClr val="CFB87C"/>
              </a:solidFill>
              <a:latin typeface="Helvetica"/>
              <a:cs typeface="Helvetica"/>
            </a:endParaRPr>
          </a:p>
          <a:p>
            <a:pPr algn="l">
              <a:spcBef>
                <a:spcPts val="900"/>
              </a:spcBef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</a:rPr>
              <a:t>Mathematical and Statistical Sciences</a:t>
            </a:r>
          </a:p>
          <a:p>
            <a:pPr algn="l">
              <a:spcBef>
                <a:spcPts val="900"/>
              </a:spcBef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Helvetica"/>
                <a:cs typeface="Helvetica"/>
              </a:rPr>
              <a:t>Yawen Huang</a:t>
            </a:r>
          </a:p>
        </p:txBody>
      </p:sp>
    </p:spTree>
    <p:extLst>
      <p:ext uri="{BB962C8B-B14F-4D97-AF65-F5344CB8AC3E}">
        <p14:creationId xmlns:p14="http://schemas.microsoft.com/office/powerpoint/2010/main" val="2227925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61109BD-0270-31D0-2A93-D22AE74FB427}"/>
              </a:ext>
            </a:extLst>
          </p:cNvPr>
          <p:cNvSpPr txBox="1"/>
          <p:nvPr/>
        </p:nvSpPr>
        <p:spPr>
          <a:xfrm>
            <a:off x="558800" y="558800"/>
            <a:ext cx="59554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Constraint 1: all orders have to be assigned.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3245EFF-BF77-B0C3-211A-3FD33F3BB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2892424"/>
            <a:ext cx="7200900" cy="7747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A127E67-E6D1-03FB-DF26-58C2E857EA83}"/>
              </a:ext>
            </a:extLst>
          </p:cNvPr>
          <p:cNvSpPr txBox="1"/>
          <p:nvPr/>
        </p:nvSpPr>
        <p:spPr>
          <a:xfrm>
            <a:off x="558800" y="2430759"/>
            <a:ext cx="6522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Constraint 2: the capacity limitation of the plant.</a:t>
            </a:r>
            <a:endParaRPr kumimoji="1" lang="zh-CN" altLang="en-US" sz="24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9B3BC15-124C-C066-9405-09ACB77F3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4998044"/>
            <a:ext cx="7213600" cy="10287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D65D285-F13B-01DC-23AD-C1FA14F6F36C}"/>
              </a:ext>
            </a:extLst>
          </p:cNvPr>
          <p:cNvSpPr txBox="1"/>
          <p:nvPr/>
        </p:nvSpPr>
        <p:spPr>
          <a:xfrm>
            <a:off x="469900" y="4386559"/>
            <a:ext cx="91518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Constraint 3: the capacity limitation of m-</a:t>
            </a:r>
            <a:r>
              <a:rPr kumimoji="1" lang="en-US" altLang="zh-CN" sz="2400" dirty="0" err="1"/>
              <a:t>th</a:t>
            </a:r>
            <a:r>
              <a:rPr kumimoji="1" lang="en-US" altLang="zh-CN" sz="2400" dirty="0"/>
              <a:t> Carrier and transporter </a:t>
            </a:r>
            <a:endParaRPr kumimoji="1" lang="zh-CN" altLang="en-US" sz="24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B2E9AB4-A637-7025-9F63-2C14C672B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320" y="1118542"/>
            <a:ext cx="63119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836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2B4F577-6539-980A-985C-029EEBEA5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00" y="1333500"/>
            <a:ext cx="4597400" cy="7366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2925EBE-2F4C-8B7B-CB77-2CE1BE3BD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0" y="1200150"/>
            <a:ext cx="4064000" cy="54483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B76317F-A276-AC98-D7B0-5628E11F2045}"/>
              </a:ext>
            </a:extLst>
          </p:cNvPr>
          <p:cNvSpPr txBox="1"/>
          <p:nvPr/>
        </p:nvSpPr>
        <p:spPr>
          <a:xfrm>
            <a:off x="698500" y="635000"/>
            <a:ext cx="3855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/>
              <a:t>Run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the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model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and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results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541237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3801F0C-D9B7-2C62-7D49-AEF692492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79158"/>
            <a:ext cx="10845652" cy="374064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3CEAB17-7CCF-C44B-7E57-596A9D075050}"/>
              </a:ext>
            </a:extLst>
          </p:cNvPr>
          <p:cNvSpPr txBox="1"/>
          <p:nvPr/>
        </p:nvSpPr>
        <p:spPr>
          <a:xfrm>
            <a:off x="571500" y="838200"/>
            <a:ext cx="481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/>
              <a:t>Optimal Solutions</a:t>
            </a:r>
            <a:endParaRPr kumimoji="1"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756491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0F4A7E-A203-3D18-AEE2-36B99332C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图片包含 玩具, 乐高, 室内, 桌子&#10;&#10;AI 生成的内容可能不正确。">
            <a:extLst>
              <a:ext uri="{FF2B5EF4-FFF2-40B4-BE49-F238E27FC236}">
                <a16:creationId xmlns:a16="http://schemas.microsoft.com/office/drawing/2014/main" id="{C95800A3-5E11-278B-07E6-46D5206F1F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643"/>
          <a:stretch>
            <a:fillRect/>
          </a:stretch>
        </p:blipFill>
        <p:spPr>
          <a:xfrm>
            <a:off x="-3048" y="-5776"/>
            <a:ext cx="12191999" cy="6857990"/>
          </a:xfrm>
          <a:prstGeom prst="rect">
            <a:avLst/>
          </a:prstGeom>
          <a:gradFill>
            <a:gsLst>
              <a:gs pos="0">
                <a:schemeClr val="bg2">
                  <a:lumMod val="90000"/>
                </a:schemeClr>
              </a:gs>
              <a:gs pos="100000">
                <a:schemeClr val="tx1">
                  <a:lumMod val="85000"/>
                  <a:lumOff val="15000"/>
                  <a:alpha val="60000"/>
                </a:schemeClr>
              </a:gs>
            </a:gsLst>
            <a:lin ang="0" scaled="0"/>
          </a:gradFill>
        </p:spPr>
      </p:pic>
      <p:pic>
        <p:nvPicPr>
          <p:cNvPr id="5" name="图片 4" descr="图片包含 玩具, 乐高, 室内, 桌子&#10;&#10;AI 生成的内容可能不正确。">
            <a:extLst>
              <a:ext uri="{FF2B5EF4-FFF2-40B4-BE49-F238E27FC236}">
                <a16:creationId xmlns:a16="http://schemas.microsoft.com/office/drawing/2014/main" id="{0D5FF63C-92A2-5050-1CBE-DBD7CBEA62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643"/>
          <a:stretch>
            <a:fillRect/>
          </a:stretch>
        </p:blipFill>
        <p:spPr>
          <a:xfrm>
            <a:off x="-3175" y="-20580"/>
            <a:ext cx="12191999" cy="6857990"/>
          </a:xfrm>
          <a:prstGeom prst="rect">
            <a:avLst/>
          </a:prstGeom>
          <a:gradFill>
            <a:gsLst>
              <a:gs pos="0">
                <a:schemeClr val="bg2">
                  <a:lumMod val="90000"/>
                </a:schemeClr>
              </a:gs>
              <a:gs pos="100000">
                <a:schemeClr val="tx1">
                  <a:lumMod val="85000"/>
                  <a:lumOff val="15000"/>
                  <a:alpha val="60000"/>
                </a:schemeClr>
              </a:gs>
            </a:gsLst>
            <a:lin ang="0" scaled="0"/>
          </a:gradFill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B2CAD4B-B77A-2194-A6CD-9D869D5A27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4598" y="1192782"/>
            <a:ext cx="10015220" cy="201827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zh-CN" sz="6600" b="1" i="0" dirty="0">
                <a:solidFill>
                  <a:schemeClr val="bg1"/>
                </a:solidFill>
                <a:effectLst/>
                <a:highlight>
                  <a:srgbClr val="808080"/>
                </a:highlight>
                <a:latin typeface="-apple-system"/>
              </a:rPr>
              <a:t>THANK YOU!</a:t>
            </a:r>
            <a:endParaRPr kumimoji="1" lang="zh-CN" altLang="en-US" sz="6600" dirty="0"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17219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示&#10;&#10;AI 生成的内容可能不正确。">
            <a:extLst>
              <a:ext uri="{FF2B5EF4-FFF2-40B4-BE49-F238E27FC236}">
                <a16:creationId xmlns:a16="http://schemas.microsoft.com/office/drawing/2014/main" id="{1E5EFCA9-4907-912F-F2D1-5EC95D5DED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400" y="1160790"/>
            <a:ext cx="7416799" cy="4536420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BEB4291-6C67-DF00-BD42-AA04DBC8C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80"/>
            <a:ext cx="4737100" cy="1325563"/>
          </a:xfrm>
        </p:spPr>
        <p:txBody>
          <a:bodyPr>
            <a:normAutofit/>
          </a:bodyPr>
          <a:lstStyle/>
          <a:p>
            <a:r>
              <a:rPr kumimoji="1" lang="en-US" altLang="zh-CN" sz="4000" b="1" dirty="0"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kumimoji="1" lang="zh-CN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40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kumimoji="1" lang="zh-CN" alt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B046A9F-E86D-4DF8-8203-A2AFD5D3E6CD}"/>
              </a:ext>
            </a:extLst>
          </p:cNvPr>
          <p:cNvSpPr txBox="1"/>
          <p:nvPr/>
        </p:nvSpPr>
        <p:spPr>
          <a:xfrm>
            <a:off x="736600" y="5956300"/>
            <a:ext cx="440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https://</a:t>
            </a:r>
            <a:r>
              <a:rPr kumimoji="1" lang="en-US" altLang="zh-CN" sz="1400" dirty="0" err="1"/>
              <a:t>www.sciencedirect.com</a:t>
            </a:r>
            <a:r>
              <a:rPr kumimoji="1" lang="en-US" altLang="zh-CN" sz="1400" dirty="0"/>
              <a:t>/science/article/</a:t>
            </a:r>
            <a:r>
              <a:rPr kumimoji="1" lang="en-US" altLang="zh-CN" sz="1400" dirty="0" err="1"/>
              <a:t>pii</a:t>
            </a:r>
            <a:r>
              <a:rPr kumimoji="1" lang="en-US" altLang="zh-CN" sz="1400" dirty="0"/>
              <a:t>/S0360835220303442?via%3Dihub#f0010</a:t>
            </a:r>
            <a:endParaRPr kumimoji="1" lang="zh-CN" altLang="en-US" sz="1400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79641B58-BED0-481D-0F2C-C81966F71E99}"/>
              </a:ext>
            </a:extLst>
          </p:cNvPr>
          <p:cNvSpPr txBox="1">
            <a:spLocks/>
          </p:cNvSpPr>
          <p:nvPr/>
        </p:nvSpPr>
        <p:spPr>
          <a:xfrm>
            <a:off x="7823200" y="1003300"/>
            <a:ext cx="3683000" cy="54762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Microchip producer</a:t>
            </a:r>
          </a:p>
          <a:p>
            <a:pPr marL="0" indent="0">
              <a:buNone/>
            </a:pPr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9216 Orders </a:t>
            </a:r>
          </a:p>
          <a:p>
            <a:pPr marL="0" indent="0">
              <a:buNone/>
            </a:pPr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15 Warehouses, 11 Origin Ports </a:t>
            </a:r>
          </a:p>
          <a:p>
            <a:pPr marL="0" indent="0">
              <a:buNone/>
            </a:pPr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One Destination Port </a:t>
            </a:r>
          </a:p>
          <a:p>
            <a:pPr marL="0" indent="0">
              <a:buNone/>
            </a:pPr>
            <a:r>
              <a:rPr lang="en-US" altLang="zh-CN" sz="1800" dirty="0">
                <a:latin typeface="Arial" panose="020B0604020202020204" pitchFamily="34" charset="0"/>
                <a:cs typeface="Arial" panose="020B0604020202020204" pitchFamily="34" charset="0"/>
              </a:rPr>
              <a:t>9 Couriers, offering different rates for different weight bands.</a:t>
            </a:r>
          </a:p>
          <a:p>
            <a:pPr marL="0" indent="0" algn="l">
              <a:buNone/>
            </a:pP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Mixed Integer Linear Programming (</a:t>
            </a:r>
            <a:r>
              <a:rPr lang="en-US" altLang="zh-CN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MILP) Models</a:t>
            </a:r>
          </a:p>
          <a:p>
            <a:pPr marL="0" indent="0">
              <a:buNone/>
            </a:pPr>
            <a:r>
              <a:rPr lang="zh-CN" altLang="en-US" sz="1800" dirty="0">
                <a:latin typeface="ElsevierGulliver"/>
              </a:rPr>
              <a:t> </a:t>
            </a:r>
            <a:endParaRPr lang="en-US" altLang="zh-CN" sz="1800" dirty="0">
              <a:latin typeface="ElsevierGulliver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24FB5F2-CA70-621E-60F2-597DBA1BE070}"/>
              </a:ext>
            </a:extLst>
          </p:cNvPr>
          <p:cNvSpPr/>
          <p:nvPr/>
        </p:nvSpPr>
        <p:spPr>
          <a:xfrm>
            <a:off x="3771900" y="2895600"/>
            <a:ext cx="723900" cy="17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AF3BC07-EB30-6211-8F66-FABD7D142FBF}"/>
              </a:ext>
            </a:extLst>
          </p:cNvPr>
          <p:cNvSpPr/>
          <p:nvPr/>
        </p:nvSpPr>
        <p:spPr>
          <a:xfrm>
            <a:off x="3924300" y="3048000"/>
            <a:ext cx="723900" cy="17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A0EF43A-E71A-F1DC-2E3D-C8383E7EBADC}"/>
              </a:ext>
            </a:extLst>
          </p:cNvPr>
          <p:cNvSpPr/>
          <p:nvPr/>
        </p:nvSpPr>
        <p:spPr>
          <a:xfrm>
            <a:off x="3676647" y="4689146"/>
            <a:ext cx="793751" cy="3214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D7A435E-2D86-C360-BBD3-E38F69FBAE98}"/>
              </a:ext>
            </a:extLst>
          </p:cNvPr>
          <p:cNvSpPr/>
          <p:nvPr/>
        </p:nvSpPr>
        <p:spPr>
          <a:xfrm>
            <a:off x="3816349" y="3694578"/>
            <a:ext cx="723900" cy="17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87F1CEA-C70F-F436-4CEC-72B0B9793385}"/>
              </a:ext>
            </a:extLst>
          </p:cNvPr>
          <p:cNvSpPr/>
          <p:nvPr/>
        </p:nvSpPr>
        <p:spPr>
          <a:xfrm>
            <a:off x="3746498" y="4252256"/>
            <a:ext cx="723900" cy="17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D2EA6F2-B584-2260-C73C-E279AE785696}"/>
              </a:ext>
            </a:extLst>
          </p:cNvPr>
          <p:cNvSpPr/>
          <p:nvPr/>
        </p:nvSpPr>
        <p:spPr>
          <a:xfrm>
            <a:off x="495300" y="2133600"/>
            <a:ext cx="241300" cy="279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C53DA52-EF4C-3F4B-E884-9C9D87914FD1}"/>
              </a:ext>
            </a:extLst>
          </p:cNvPr>
          <p:cNvSpPr/>
          <p:nvPr/>
        </p:nvSpPr>
        <p:spPr>
          <a:xfrm>
            <a:off x="476251" y="3022600"/>
            <a:ext cx="241300" cy="279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EC888A2-FD12-840C-1F03-65B5F4C15D78}"/>
              </a:ext>
            </a:extLst>
          </p:cNvPr>
          <p:cNvSpPr/>
          <p:nvPr/>
        </p:nvSpPr>
        <p:spPr>
          <a:xfrm>
            <a:off x="565150" y="4009532"/>
            <a:ext cx="241300" cy="279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917F7AB-12E1-1770-4DE4-B92597A4AFC7}"/>
              </a:ext>
            </a:extLst>
          </p:cNvPr>
          <p:cNvSpPr/>
          <p:nvPr/>
        </p:nvSpPr>
        <p:spPr>
          <a:xfrm>
            <a:off x="495300" y="5134742"/>
            <a:ext cx="241300" cy="279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733E93A-8A90-235E-08AB-3FA066472012}"/>
              </a:ext>
            </a:extLst>
          </p:cNvPr>
          <p:cNvSpPr txBox="1"/>
          <p:nvPr/>
        </p:nvSpPr>
        <p:spPr>
          <a:xfrm>
            <a:off x="442666" y="2148942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</a:t>
            </a:r>
            <a:r>
              <a:rPr kumimoji="1" lang="en-US" altLang="zh-CN" baseline="-25000" dirty="0"/>
              <a:t>1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F3C6936-0190-F3E0-2F93-EA8C19512FCA}"/>
              </a:ext>
            </a:extLst>
          </p:cNvPr>
          <p:cNvSpPr txBox="1"/>
          <p:nvPr/>
        </p:nvSpPr>
        <p:spPr>
          <a:xfrm>
            <a:off x="483543" y="303069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</a:t>
            </a:r>
            <a:r>
              <a:rPr kumimoji="1" lang="en-US" altLang="zh-CN" baseline="-25000" dirty="0"/>
              <a:t>2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A0D2317-FE5A-DB85-1E48-BEEA5E0C3797}"/>
              </a:ext>
            </a:extLst>
          </p:cNvPr>
          <p:cNvSpPr txBox="1"/>
          <p:nvPr/>
        </p:nvSpPr>
        <p:spPr>
          <a:xfrm>
            <a:off x="442666" y="403934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</a:t>
            </a:r>
            <a:r>
              <a:rPr kumimoji="1" lang="en-US" altLang="zh-CN" baseline="-25000" dirty="0"/>
              <a:t>3</a:t>
            </a:r>
            <a:endParaRPr kumimoji="1"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AFB5B7C-9E61-6AAE-AD2C-02AF7F026F0F}"/>
              </a:ext>
            </a:extLst>
          </p:cNvPr>
          <p:cNvSpPr txBox="1"/>
          <p:nvPr/>
        </p:nvSpPr>
        <p:spPr>
          <a:xfrm>
            <a:off x="401789" y="5232765"/>
            <a:ext cx="510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</a:t>
            </a:r>
            <a:r>
              <a:rPr kumimoji="1" lang="en-US" altLang="zh-CN" baseline="-25000" dirty="0"/>
              <a:t>15</a:t>
            </a:r>
            <a:endParaRPr kumimoji="1"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EBE0ED0-4CEE-BCB7-4303-58F8537C4654}"/>
              </a:ext>
            </a:extLst>
          </p:cNvPr>
          <p:cNvSpPr/>
          <p:nvPr/>
        </p:nvSpPr>
        <p:spPr>
          <a:xfrm>
            <a:off x="5267022" y="3975100"/>
            <a:ext cx="520700" cy="2684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099A35B-C225-AADE-31C6-D5DACC83648D}"/>
              </a:ext>
            </a:extLst>
          </p:cNvPr>
          <p:cNvSpPr txBox="1"/>
          <p:nvPr/>
        </p:nvSpPr>
        <p:spPr>
          <a:xfrm>
            <a:off x="5787722" y="5935365"/>
            <a:ext cx="6138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https://</a:t>
            </a:r>
            <a:r>
              <a:rPr kumimoji="1" lang="en-US" altLang="zh-CN" sz="1600" dirty="0" err="1"/>
              <a:t>brunel.figshare.com</a:t>
            </a:r>
            <a:r>
              <a:rPr kumimoji="1" lang="en-US" altLang="zh-CN" sz="1600" dirty="0"/>
              <a:t>/articles/dataset/</a:t>
            </a:r>
            <a:r>
              <a:rPr kumimoji="1" lang="en-US" altLang="zh-CN" sz="1600" dirty="0" err="1"/>
              <a:t>Supply_Chain_Logistics_Problem_Dataset</a:t>
            </a:r>
            <a:r>
              <a:rPr kumimoji="1" lang="en-US" altLang="zh-CN" sz="1600" dirty="0"/>
              <a:t>/7558679?file=20162015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3065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B9FDA8-7D05-66CB-99DE-4087E9DF1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1" lang="en-US" altLang="zh-CN" sz="44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kumimoji="1" lang="zh-CN" alt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4400" b="1" dirty="0">
                <a:latin typeface="Arial" panose="020B0604020202020204" pitchFamily="34" charset="0"/>
                <a:cs typeface="Arial" panose="020B0604020202020204" pitchFamily="34" charset="0"/>
              </a:rPr>
              <a:t>Data and Business Context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9C08581-9F57-7D93-29AA-167DE463E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00887" y="1690688"/>
            <a:ext cx="5552913" cy="435133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32BA68A-48E5-1C16-1D3A-17C0076C9AC4}"/>
              </a:ext>
            </a:extLst>
          </p:cNvPr>
          <p:cNvSpPr txBox="1"/>
          <p:nvPr/>
        </p:nvSpPr>
        <p:spPr>
          <a:xfrm>
            <a:off x="620794" y="2375656"/>
            <a:ext cx="3086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Order ID</a:t>
            </a:r>
          </a:p>
          <a:p>
            <a:r>
              <a:rPr kumimoji="1" lang="en-US" altLang="zh-CN" dirty="0"/>
              <a:t>Product ID </a:t>
            </a:r>
          </a:p>
          <a:p>
            <a:r>
              <a:rPr kumimoji="1" lang="en-US" altLang="zh-CN" dirty="0"/>
              <a:t>Unit Quantity</a:t>
            </a:r>
          </a:p>
          <a:p>
            <a:r>
              <a:rPr kumimoji="1" lang="en-US" altLang="zh-CN" dirty="0"/>
              <a:t>Weight</a:t>
            </a:r>
          </a:p>
          <a:p>
            <a:r>
              <a:rPr kumimoji="1" lang="en-US" altLang="zh-CN" dirty="0"/>
              <a:t>Destination Port</a:t>
            </a:r>
          </a:p>
          <a:p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7E8FD06-8926-0651-7724-262B67E751DC}"/>
              </a:ext>
            </a:extLst>
          </p:cNvPr>
          <p:cNvSpPr txBox="1"/>
          <p:nvPr/>
        </p:nvSpPr>
        <p:spPr>
          <a:xfrm>
            <a:off x="499986" y="1459855"/>
            <a:ext cx="43768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i="1" dirty="0" err="1"/>
              <a:t>OrderList</a:t>
            </a:r>
            <a:r>
              <a:rPr kumimoji="1" lang="en-US" altLang="zh-CN" sz="4000" i="1" dirty="0"/>
              <a:t> </a:t>
            </a:r>
            <a:endParaRPr kumimoji="1" lang="zh-CN" altLang="en-US" sz="2400" b="1" i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DB7D60F-4441-0E90-D31A-CDD06789130B}"/>
              </a:ext>
            </a:extLst>
          </p:cNvPr>
          <p:cNvSpPr txBox="1"/>
          <p:nvPr/>
        </p:nvSpPr>
        <p:spPr>
          <a:xfrm>
            <a:off x="499986" y="4129982"/>
            <a:ext cx="51181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We have 9216 orders, each Order has a </a:t>
            </a:r>
            <a:r>
              <a:rPr lang="en-US" altLang="zh-CN" sz="1800" kern="100" dirty="0" err="1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uniq</a:t>
            </a:r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Order ID, and we have the weight, Unit Quantity and Destination Port of each order. The Product ID can be linked to the </a:t>
            </a:r>
            <a:r>
              <a:rPr lang="en-US" altLang="zh-CN" sz="1800" i="1" kern="100" dirty="0" err="1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ProductsPerPlant</a:t>
            </a:r>
            <a:r>
              <a:rPr lang="en-US" altLang="zh-CN" sz="1800" i="1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en-US" altLang="zh-CN" sz="1800" kern="100" dirty="0">
                <a:effectLst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table to determine the corresponding warehouse and origin port for that order.</a:t>
            </a:r>
            <a:endParaRPr lang="zh-CN" altLang="zh-CN" sz="1800" kern="100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190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5CF4B2-6133-BF69-C42E-02E19BD52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600" i="1"/>
              <a:t>ProductsPerPlant</a:t>
            </a:r>
            <a:r>
              <a:rPr kumimoji="1" lang="zh-CN" altLang="en-US" sz="3600" i="1"/>
              <a:t>            </a:t>
            </a:r>
            <a:r>
              <a:rPr kumimoji="1" lang="en-US" altLang="zh-CN" sz="3600" i="1"/>
              <a:t>PLANT Capacity and cost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1CCEA59-FBCD-9575-8C87-808C4937BD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099" y="1498600"/>
            <a:ext cx="2476559" cy="4351338"/>
          </a:xfrm>
          <a:prstGeom prst="rect">
            <a:avLst/>
          </a:prstGeom>
        </p:spPr>
      </p:pic>
      <p:pic>
        <p:nvPicPr>
          <p:cNvPr id="7" name="内容占位符 4" descr="图示&#10;&#10;AI 生成的内容可能不正确。">
            <a:extLst>
              <a:ext uri="{FF2B5EF4-FFF2-40B4-BE49-F238E27FC236}">
                <a16:creationId xmlns:a16="http://schemas.microsoft.com/office/drawing/2014/main" id="{1E5EFCA9-4907-912F-F2D1-5EC95D5DEDF9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rcRect r="81507"/>
          <a:stretch/>
        </p:blipFill>
        <p:spPr>
          <a:xfrm>
            <a:off x="838200" y="1690688"/>
            <a:ext cx="1371599" cy="4536420"/>
          </a:xfrm>
          <a:prstGeom prst="rect">
            <a:avLst/>
          </a:prstGeom>
        </p:spPr>
      </p:pic>
      <p:pic>
        <p:nvPicPr>
          <p:cNvPr id="8" name="内容占位符 3">
            <a:extLst>
              <a:ext uri="{FF2B5EF4-FFF2-40B4-BE49-F238E27FC236}">
                <a16:creationId xmlns:a16="http://schemas.microsoft.com/office/drawing/2014/main" id="{E43CA666-F0B8-513E-746C-E15CB2988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0958" y="1498600"/>
            <a:ext cx="3454814" cy="4162426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D698299-FB32-6DF4-F115-467FF00359D7}"/>
              </a:ext>
            </a:extLst>
          </p:cNvPr>
          <p:cNvSpPr txBox="1"/>
          <p:nvPr/>
        </p:nvSpPr>
        <p:spPr>
          <a:xfrm>
            <a:off x="1130300" y="6362700"/>
            <a:ext cx="48686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Each product has its designated warehouse.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0BACCE3-47B6-583B-67E1-E8214163FE6C}"/>
              </a:ext>
            </a:extLst>
          </p:cNvPr>
          <p:cNvSpPr txBox="1"/>
          <p:nvPr/>
        </p:nvSpPr>
        <p:spPr>
          <a:xfrm>
            <a:off x="5930958" y="5762535"/>
            <a:ext cx="5824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Daily capacity refers to the number of orders the warehouse can process in a single day.</a:t>
            </a:r>
            <a:r>
              <a:rPr lang="zh-CN" altLang="en-US" b="1" dirty="0"/>
              <a:t> </a:t>
            </a:r>
            <a:endParaRPr lang="en-US" altLang="zh-CN" b="1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9912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9EC418-9E7F-21C6-DF05-42E83B637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i="1" dirty="0" err="1"/>
              <a:t>PlantPorts</a:t>
            </a:r>
            <a:endParaRPr kumimoji="1" lang="zh-CN" altLang="en-US" i="1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B63932E-2EA8-F3D9-5FE2-34B08D6B0C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9825" y="612491"/>
            <a:ext cx="2707549" cy="6087676"/>
          </a:xfrm>
          <a:prstGeom prst="rect">
            <a:avLst/>
          </a:prstGeom>
        </p:spPr>
      </p:pic>
      <p:pic>
        <p:nvPicPr>
          <p:cNvPr id="7" name="内容占位符 4" descr="图示&#10;&#10;AI 生成的内容可能不正确。">
            <a:extLst>
              <a:ext uri="{FF2B5EF4-FFF2-40B4-BE49-F238E27FC236}">
                <a16:creationId xmlns:a16="http://schemas.microsoft.com/office/drawing/2014/main" id="{5CD46A2E-3BD5-C204-5D61-48927AF53E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0856"/>
          <a:stretch/>
        </p:blipFill>
        <p:spPr>
          <a:xfrm>
            <a:off x="698500" y="1480950"/>
            <a:ext cx="3644900" cy="453642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CDF8A557-FA63-1DF8-3BAB-4A76B72BB44A}"/>
              </a:ext>
            </a:extLst>
          </p:cNvPr>
          <p:cNvSpPr/>
          <p:nvPr/>
        </p:nvSpPr>
        <p:spPr>
          <a:xfrm>
            <a:off x="3568700" y="3213100"/>
            <a:ext cx="774700" cy="29638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CF98212-2F5F-B362-730F-40924575C327}"/>
              </a:ext>
            </a:extLst>
          </p:cNvPr>
          <p:cNvSpPr txBox="1"/>
          <p:nvPr/>
        </p:nvSpPr>
        <p:spPr>
          <a:xfrm>
            <a:off x="615033" y="6308209"/>
            <a:ext cx="4823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Each warehouse has its specific Origin ports.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700991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89C6301-9A95-98CE-8911-2ADBA20B6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kumimoji="1" lang="en-US" altLang="zh-CN" sz="6600" i="1"/>
              <a:t>FreightRates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1EEC011-F92A-CCCA-24A2-6ECE06243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075" y="2130614"/>
            <a:ext cx="6128510" cy="329407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735CA2E-C151-866A-63DD-1A60F6872C88}"/>
              </a:ext>
            </a:extLst>
          </p:cNvPr>
          <p:cNvSpPr txBox="1"/>
          <p:nvPr/>
        </p:nvSpPr>
        <p:spPr>
          <a:xfrm>
            <a:off x="4795686" y="5772011"/>
            <a:ext cx="6540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b="1" dirty="0">
                <a:effectLst/>
                <a:latin typeface="DengXian" panose="02010600030101010101" pitchFamily="2" charset="-122"/>
                <a:cs typeface="Times New Roman" panose="02020603050405020304" pitchFamily="18" charset="0"/>
              </a:rPr>
              <a:t>9 carriers offering different rates for different weight bands.</a:t>
            </a:r>
            <a:r>
              <a:rPr lang="zh-CN" altLang="zh-CN" b="1" dirty="0">
                <a:effectLst/>
              </a:rPr>
              <a:t> </a:t>
            </a:r>
            <a:endParaRPr kumimoji="1" lang="zh-CN" altLang="en-US" b="1" dirty="0"/>
          </a:p>
        </p:txBody>
      </p:sp>
      <p:pic>
        <p:nvPicPr>
          <p:cNvPr id="14" name="内容占位符 4" descr="图示&#10;&#10;AI 生成的内容可能不正确。">
            <a:extLst>
              <a:ext uri="{FF2B5EF4-FFF2-40B4-BE49-F238E27FC236}">
                <a16:creationId xmlns:a16="http://schemas.microsoft.com/office/drawing/2014/main" id="{59A0504E-9852-32B3-16E0-F7B382016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33510" t="31594" r="39765" b="26086"/>
          <a:stretch/>
        </p:blipFill>
        <p:spPr>
          <a:xfrm>
            <a:off x="505977" y="1850683"/>
            <a:ext cx="3983731" cy="4096747"/>
          </a:xfrm>
        </p:spPr>
      </p:pic>
    </p:spTree>
    <p:extLst>
      <p:ext uri="{BB962C8B-B14F-4D97-AF65-F5344CB8AC3E}">
        <p14:creationId xmlns:p14="http://schemas.microsoft.com/office/powerpoint/2010/main" val="2236100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343B20-840C-82DD-7B18-B36ABBD07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LP Model Formulation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8830A1A-E8A0-B732-DFCF-5E5A0EB562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85950"/>
            <a:ext cx="5867400" cy="144736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D653FE4-5FD4-ECB7-7BDD-A585C4252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706" y="3524685"/>
            <a:ext cx="5702300" cy="146758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4C8C3F8-54A5-51F2-0EC5-50FCA9198B36}"/>
              </a:ext>
            </a:extLst>
          </p:cNvPr>
          <p:cNvSpPr txBox="1"/>
          <p:nvPr/>
        </p:nvSpPr>
        <p:spPr>
          <a:xfrm>
            <a:off x="2832100" y="1945557"/>
            <a:ext cx="2486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>
                <a:latin typeface="Calisto MT" panose="02040603050505030304" pitchFamily="18" charset="0"/>
              </a:rPr>
              <a:t>(Binary decision variables)</a:t>
            </a:r>
            <a:endParaRPr kumimoji="1" lang="zh-CN" altLang="en-US" sz="1600" dirty="0">
              <a:latin typeface="Calisto MT" panose="0204060305050503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8312658-205E-5F37-F866-4A548C7BF899}"/>
              </a:ext>
            </a:extLst>
          </p:cNvPr>
          <p:cNvSpPr txBox="1"/>
          <p:nvPr/>
        </p:nvSpPr>
        <p:spPr>
          <a:xfrm>
            <a:off x="6705600" y="1371600"/>
            <a:ext cx="4978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We define binary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variables x to choose how each order is shipped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through which warehouse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altLang="zh-CN" b="0" i="0" u="none" strike="noStrike" dirty="0">
                <a:solidFill>
                  <a:srgbClr val="FF0000"/>
                </a:solidFill>
                <a:effectLst/>
                <a:latin typeface="-webkit-standard"/>
              </a:rPr>
              <a:t>w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port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-webkit-standard"/>
              </a:rPr>
              <a:t>p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and carrier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altLang="zh-CN" b="0" i="0" u="none" strike="noStrike" dirty="0">
                <a:solidFill>
                  <a:srgbClr val="FF0000"/>
                </a:solidFill>
                <a:effectLst/>
                <a:latin typeface="-webkit-standard"/>
              </a:rPr>
              <a:t>c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  <a:br>
              <a:rPr lang="en-US" altLang="zh-CN" dirty="0"/>
            </a:br>
            <a:r>
              <a:rPr lang="en-US" altLang="zh-CN" b="1" dirty="0"/>
              <a:t>and</a:t>
            </a:r>
            <a:r>
              <a:rPr lang="zh-CN" altLang="en-US" b="1" dirty="0"/>
              <a:t>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binary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variable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y to indicate whether a transportation channel is activated.</a:t>
            </a:r>
            <a:br>
              <a:rPr lang="en-US" altLang="zh-CN" dirty="0"/>
            </a:b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59194C7-22AF-7ECE-9846-F95AE9B44C1E}"/>
              </a:ext>
            </a:extLst>
          </p:cNvPr>
          <p:cNvSpPr txBox="1"/>
          <p:nvPr/>
        </p:nvSpPr>
        <p:spPr>
          <a:xfrm>
            <a:off x="6705600" y="3321188"/>
            <a:ext cx="47497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Our objective function is to minimize the total logistics cost.</a:t>
            </a:r>
            <a:br>
              <a:rPr lang="en-US" altLang="zh-CN" dirty="0"/>
            </a:b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For each feasible route,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warehouse, port, and carrier</a:t>
            </a:r>
            <a:r>
              <a:rPr lang="en-US" altLang="zh-CN" dirty="0">
                <a:solidFill>
                  <a:srgbClr val="000000"/>
                </a:solidFill>
                <a:latin typeface="-webkit-standard"/>
              </a:rPr>
              <a:t>,</a:t>
            </a:r>
            <a:r>
              <a:rPr lang="zh-CN" altLang="en-US" dirty="0">
                <a:solidFill>
                  <a:srgbClr val="000000"/>
                </a:solidFill>
                <a:latin typeface="-webkit-standard"/>
              </a:rPr>
              <a:t>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we add together the warehouse cost and the transportation cost, and multiply that by the decision variable </a:t>
            </a:r>
            <a:r>
              <a:rPr lang="en-US" altLang="zh-CN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x</a:t>
            </a:r>
            <a:r>
              <a:rPr lang="en-US" altLang="zh-CN" b="0" i="0" u="none" strike="noStrike" baseline="-25000" dirty="0" err="1">
                <a:solidFill>
                  <a:srgbClr val="000000"/>
                </a:solidFill>
                <a:effectLst/>
                <a:latin typeface="-webkit-standard"/>
              </a:rPr>
              <a:t>i,w,p,c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  <a:br>
              <a:rPr lang="en-US" altLang="zh-CN" dirty="0"/>
            </a:b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The model then chooses the combination of routes that has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the</a:t>
            </a:r>
            <a:r>
              <a:rPr lang="zh-CN" altLang="en-US" dirty="0">
                <a:solidFill>
                  <a:srgbClr val="000000"/>
                </a:solidFill>
                <a:latin typeface="-webkit-standard"/>
              </a:rPr>
              <a:t>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lowest</a:t>
            </a:r>
            <a:r>
              <a:rPr lang="zh-CN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altLang="zh-C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cost.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5116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0556988-0B77-08FB-17C1-831CABA75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742950"/>
            <a:ext cx="5765800" cy="24765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4EC2701-A862-90BD-C45B-60AB6E555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00" y="3543300"/>
            <a:ext cx="6642100" cy="20701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78EB6CE-1778-F644-7C70-B454FAEEFD58}"/>
              </a:ext>
            </a:extLst>
          </p:cNvPr>
          <p:cNvSpPr txBox="1"/>
          <p:nvPr/>
        </p:nvSpPr>
        <p:spPr>
          <a:xfrm>
            <a:off x="7543800" y="914043"/>
            <a:ext cx="4279900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000000"/>
                </a:solidFill>
              </a:rPr>
              <a:t>F</a:t>
            </a:r>
            <a:r>
              <a:rPr lang="en-US" altLang="zh-CN" sz="1600" b="1" i="0" u="none" strike="noStrike" dirty="0">
                <a:solidFill>
                  <a:srgbClr val="000000"/>
                </a:solidFill>
                <a:effectLst/>
              </a:rPr>
              <a:t>our constraints:</a:t>
            </a:r>
          </a:p>
          <a:p>
            <a:pPr algn="l"/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First, each order must be assigned exactly once, meaning it must choose one valid combination of warehouse, port, and carrier.</a:t>
            </a:r>
          </a:p>
          <a:p>
            <a:pPr algn="l"/>
            <a:endParaRPr lang="en-US" altLang="zh-CN" sz="16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Second, each warehouse has a daily processing capacity, so the total number of assigned orders cannot exceed its limit.</a:t>
            </a:r>
          </a:p>
          <a:p>
            <a:pPr algn="l"/>
            <a:endParaRPr lang="en-US" altLang="zh-CN" sz="16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Third, each carrier has a feasible weight band. The total shipment weight assigned to a carrier must fall between its lower bound and upper bound.</a:t>
            </a:r>
          </a:p>
          <a:p>
            <a:pPr algn="l"/>
            <a:endParaRPr lang="en-US" altLang="zh-CN" sz="16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altLang="zh-CN" sz="1600" b="0" i="0" u="none" strike="noStrike" dirty="0">
                <a:solidFill>
                  <a:srgbClr val="000000"/>
                </a:solidFill>
                <a:effectLst/>
              </a:rPr>
              <a:t>Fourth, we use channel activation constraints. If a warehouse–port–carrier channel is not activated, no order is allowed to flow through it. This ensures the model uses only valid and consistent transportation routes.</a:t>
            </a:r>
            <a:endParaRPr lang="en-US" altLang="zh-CN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24945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DC4B3E-59BA-1A8A-4E19-77E741F98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7349"/>
            <a:ext cx="8737600" cy="1003301"/>
          </a:xfrm>
        </p:spPr>
        <p:txBody>
          <a:bodyPr>
            <a:normAutofit fontScale="90000"/>
          </a:bodyPr>
          <a:lstStyle/>
          <a:p>
            <a:r>
              <a:rPr kumimoji="1" lang="en-US" altLang="zh-CN" sz="2700" dirty="0"/>
              <a:t>Definition of decision variables:</a:t>
            </a:r>
            <a:br>
              <a:rPr kumimoji="1" lang="en-US" altLang="zh-CN" sz="2400" dirty="0"/>
            </a:br>
            <a:r>
              <a:rPr kumimoji="1" lang="en-US" altLang="zh-CN" sz="2400" dirty="0"/>
              <a:t>Model build to minimize the plant cost and transportation cost for each grouped product</a:t>
            </a:r>
            <a:endParaRPr kumimoji="1" lang="zh-CN" altLang="en-US" sz="2400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5230A7F7-AD0A-7702-3230-9C59B31413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4232275"/>
            <a:ext cx="9309100" cy="10033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66B9F08-20F7-3249-3FCC-C8D7F6DDE752}"/>
              </a:ext>
            </a:extLst>
          </p:cNvPr>
          <p:cNvSpPr txBox="1"/>
          <p:nvPr/>
        </p:nvSpPr>
        <p:spPr>
          <a:xfrm>
            <a:off x="838200" y="957699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Implementation Code</a:t>
            </a:r>
            <a:endParaRPr kumimoji="1" lang="zh-CN" altLang="en-US" sz="36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DE2CFC6-2554-2504-7298-B69ADE6FDB34}"/>
              </a:ext>
            </a:extLst>
          </p:cNvPr>
          <p:cNvSpPr txBox="1"/>
          <p:nvPr/>
        </p:nvSpPr>
        <p:spPr>
          <a:xfrm>
            <a:off x="838200" y="184281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(Use Python </a:t>
            </a:r>
            <a:r>
              <a:rPr kumimoji="1" lang="en-US" altLang="zh-CN" dirty="0" err="1"/>
              <a:t>Gurobi</a:t>
            </a:r>
            <a:r>
              <a:rPr kumimoji="1" lang="en-US" altLang="zh-CN" dirty="0"/>
              <a:t> solver to solve this problem)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73A64F0-5015-32E4-0552-E6C2293A9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" y="5537200"/>
            <a:ext cx="61341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75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21861</TotalTime>
  <Words>536</Words>
  <Application>Microsoft Macintosh PowerPoint</Application>
  <PresentationFormat>宽屏</PresentationFormat>
  <Paragraphs>57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-apple-system</vt:lpstr>
      <vt:lpstr>-webkit-standard</vt:lpstr>
      <vt:lpstr>等线</vt:lpstr>
      <vt:lpstr>等线</vt:lpstr>
      <vt:lpstr>等线 Light</vt:lpstr>
      <vt:lpstr>ElsevierGulliver</vt:lpstr>
      <vt:lpstr>Arial</vt:lpstr>
      <vt:lpstr>Calisto MT</vt:lpstr>
      <vt:lpstr>Helvetica</vt:lpstr>
      <vt:lpstr>Office 主题​​</vt:lpstr>
      <vt:lpstr>Minimum Warehouse and Transportation Cost </vt:lpstr>
      <vt:lpstr>1. Introduction</vt:lpstr>
      <vt:lpstr>2. Data and Business Context</vt:lpstr>
      <vt:lpstr>ProductsPerPlant            PLANT Capacity and cost</vt:lpstr>
      <vt:lpstr>PlantPorts</vt:lpstr>
      <vt:lpstr>FreightRates</vt:lpstr>
      <vt:lpstr>LP Model Formulation</vt:lpstr>
      <vt:lpstr>PowerPoint 演示文稿</vt:lpstr>
      <vt:lpstr>Definition of decision variables: Model build to minimize the plant cost and transportation cost for each grouped product</vt:lpstr>
      <vt:lpstr>PowerPoint 演示文稿</vt:lpstr>
      <vt:lpstr>PowerPoint 演示文稿</vt:lpstr>
      <vt:lpstr>PowerPoint 演示文稿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Huang, Yawen</dc:creator>
  <cp:lastModifiedBy>Huang, Yawen</cp:lastModifiedBy>
  <cp:revision>6</cp:revision>
  <dcterms:created xsi:type="dcterms:W3CDTF">2025-11-17T03:42:36Z</dcterms:created>
  <dcterms:modified xsi:type="dcterms:W3CDTF">2025-12-02T08:04:12Z</dcterms:modified>
</cp:coreProperties>
</file>

<file path=docProps/thumbnail.jpeg>
</file>